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324" r:id="rId2"/>
    <p:sldId id="417" r:id="rId3"/>
    <p:sldId id="256" r:id="rId4"/>
    <p:sldId id="323" r:id="rId5"/>
    <p:sldId id="314" r:id="rId6"/>
    <p:sldId id="316" r:id="rId7"/>
    <p:sldId id="317" r:id="rId8"/>
    <p:sldId id="318" r:id="rId9"/>
    <p:sldId id="319" r:id="rId10"/>
    <p:sldId id="320" r:id="rId11"/>
    <p:sldId id="321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F0353931-66B5-65B9-2132-C0EC369876CB}" name="Liz Montgomery" initials="LM" userId="S::liz.montgomery@heart.org::4ddb1a6d-6ec7-4a02-9731-8cf39b88904a" providerId="AD"/>
  <p188:author id="{0192F2A0-7D5D-CB90-88FD-B734859E4FA9}" name="Liz Montgomery" initials="LM" userId="S::Liz.Montgomery@heart.org::4ddb1a6d-6ec7-4a02-9731-8cf39b88904a" providerId="AD"/>
  <p188:author id="{37D47AB7-E6E8-CB63-6D5F-8459DB22CD06}" name="Amy Featherston" initials="AF" userId="S::amy.featherston@heart.org::b29fb143-632b-4051-9c5d-249f7593898c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E36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09F0070-1278-4D49-B998-DE0F24C6E3EE}" v="2" dt="2026-08-14T14:42:03.181"/>
    <p1510:client id="{A77238AF-2F4A-433C-8703-F5E06F2D14A2}" v="134" dt="2026-08-14T14:35:01.40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5" autoAdjust="0"/>
    <p:restoredTop sz="94660"/>
  </p:normalViewPr>
  <p:slideViewPr>
    <p:cSldViewPr snapToGrid="0">
      <p:cViewPr varScale="1">
        <p:scale>
          <a:sx n="74" d="100"/>
          <a:sy n="74" d="100"/>
        </p:scale>
        <p:origin x="264" y="48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microsoft.com/office/2018/10/relationships/authors" Target="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microsoft.com/office/2015/10/relationships/revisionInfo" Target="revisionInfo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ichael Clark" userId="f6a674a1-92e2-4e94-9251-8f742299d9c6" providerId="ADAL" clId="{5897EFE5-CD91-4F4B-BDDB-228B04A593AF}"/>
    <pc:docChg chg="modSld">
      <pc:chgData name="Michael Clark" userId="f6a674a1-92e2-4e94-9251-8f742299d9c6" providerId="ADAL" clId="{5897EFE5-CD91-4F4B-BDDB-228B04A593AF}" dt="2026-08-14T14:42:03.181" v="1" actId="20577"/>
      <pc:docMkLst>
        <pc:docMk/>
      </pc:docMkLst>
      <pc:sldChg chg="modSp">
        <pc:chgData name="Michael Clark" userId="f6a674a1-92e2-4e94-9251-8f742299d9c6" providerId="ADAL" clId="{5897EFE5-CD91-4F4B-BDDB-228B04A593AF}" dt="2026-08-14T14:42:03.181" v="1" actId="20577"/>
        <pc:sldMkLst>
          <pc:docMk/>
          <pc:sldMk cId="1542762545" sldId="314"/>
        </pc:sldMkLst>
        <pc:spChg chg="mod">
          <ac:chgData name="Michael Clark" userId="f6a674a1-92e2-4e94-9251-8f742299d9c6" providerId="ADAL" clId="{5897EFE5-CD91-4F4B-BDDB-228B04A593AF}" dt="2026-08-14T14:42:03.181" v="1" actId="20577"/>
          <ac:spMkLst>
            <pc:docMk/>
            <pc:sldMk cId="1542762545" sldId="314"/>
            <ac:spMk id="6" creationId="{C6FD3E9D-AAE7-437F-9370-BE569FEDD5FB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9E5BA5-FBC5-4FEF-8AB9-886C463FEC33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2916755-9A19-4BB1-8CF4-066FD0E3F9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00372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 CVD is a suite of QI resources, data tool, and support services to improve hypertension, diabetes, and cholesterol control connecting national initiatives like TBP, TT2D, and CCC. </a:t>
            </a:r>
          </a:p>
          <a:p>
            <a:endParaRPr lang="en-US" dirty="0"/>
          </a:p>
          <a:p>
            <a:r>
              <a:rPr lang="en-US" dirty="0"/>
              <a:t>Target: BP in partnership with the AMA</a:t>
            </a:r>
            <a:br>
              <a:rPr lang="en-US" dirty="0"/>
            </a:br>
            <a:r>
              <a:rPr lang="en-US" dirty="0"/>
              <a:t>TT2D in partnership with ADA</a:t>
            </a:r>
          </a:p>
          <a:p>
            <a:r>
              <a:rPr lang="en-US" dirty="0"/>
              <a:t>CCC…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3480DEA-659A-4A2F-B658-97A22A28E69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Helvetica"/>
                <a:sym typeface="Times Roman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Helvetica"/>
              <a:sym typeface="Times Roman"/>
            </a:endParaRPr>
          </a:p>
        </p:txBody>
      </p:sp>
    </p:spTree>
    <p:extLst>
      <p:ext uri="{BB962C8B-B14F-4D97-AF65-F5344CB8AC3E}">
        <p14:creationId xmlns:p14="http://schemas.microsoft.com/office/powerpoint/2010/main" val="410023062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8B5AA8-5DE9-4E95-A892-04188D6E6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2D02F9-D4A2-40AF-A01B-9A7AB6D82E4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99CEC22-991B-419D-8E3D-A73EEC45B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402A-957C-4690-87FD-E20E646BC13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978B1E6-95DF-492F-A649-41954A8E7D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CB75FD-8680-42EF-A490-CBFCFA6C11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2BCD-B1E7-41A2-A735-1B0B88D1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705555"/>
      </p:ext>
    </p:extLst>
  </p:cSld>
  <p:clrMapOvr>
    <a:masterClrMapping/>
  </p:clrMapOvr>
  <p:transition spd="med" advClick="0" advTm="6000"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23274F-9F9C-4CFC-8653-2DAC5338B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D0767E-20CB-4712-AAC6-1942CA4EED5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E8EE19-E424-466B-9FDA-2F9B3C7378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402A-957C-4690-87FD-E20E646BC13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6DE9CF-D5EF-46F2-BB66-231CF1ADB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5D4E94-E543-408F-A4BC-4F0C2601E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2BCD-B1E7-41A2-A735-1B0B88D1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0608869"/>
      </p:ext>
    </p:extLst>
  </p:cSld>
  <p:clrMapOvr>
    <a:masterClrMapping/>
  </p:clrMapOvr>
  <p:transition spd="med" advClick="0" advTm="6000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D1D80B-1714-4EA3-81DA-7FC8EAC6C3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BA0580-B7B9-4ACC-A778-9EDC6456E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262FF5-9F17-4ECD-9715-F33E29C38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402A-957C-4690-87FD-E20E646BC13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F933AA-EFDA-42B6-ADDB-E24C2B5E47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3B4CE4-CDAE-4610-A7AC-E97E8AB4D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2BCD-B1E7-41A2-A735-1B0B88D1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797338"/>
      </p:ext>
    </p:extLst>
  </p:cSld>
  <p:clrMapOvr>
    <a:masterClrMapping/>
  </p:clrMapOvr>
  <p:transition spd="med" advClick="0" advTm="6000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A4245-7F7F-44D6-95C6-60372BDA21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0740E7-BA6A-416D-8DCE-075AD1AA47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C8A5177-FB88-46CA-8CD3-6F2E1296C3A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7A16C6-E0E9-4160-B64E-28DFB47C2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402A-957C-4690-87FD-E20E646BC13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CA464F-3883-4210-A2DD-DD2B4094CE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CC0588B-73B0-471B-AC1D-F33DA30C77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2BCD-B1E7-41A2-A735-1B0B88D1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1175089"/>
      </p:ext>
    </p:extLst>
  </p:cSld>
  <p:clrMapOvr>
    <a:masterClrMapping/>
  </p:clrMapOvr>
  <p:transition spd="med" advClick="0" advTm="6000"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97600D-CE83-4692-BB24-24B3BA1712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8BCBD89-1F2C-4F0D-923C-E5842FB571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ABD0682-F58A-4918-BA3C-EBF4EFA401C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2E0EB28-B23E-49FE-BD5E-0C141843B2B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5B21DB-EDA4-4252-8AD3-091039D86A0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D2D778B-B9A7-488B-AD3A-7E8FC5A84B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402A-957C-4690-87FD-E20E646BC13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179364E-5A51-4B43-9038-96C6A6F471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6AD916B-D27A-4F0C-88B2-5FCA0B371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2BCD-B1E7-41A2-A735-1B0B88D1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8026041"/>
      </p:ext>
    </p:extLst>
  </p:cSld>
  <p:clrMapOvr>
    <a:masterClrMapping/>
  </p:clrMapOvr>
  <p:transition spd="med" advClick="0" advTm="6000"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083C5C-3FD0-46A5-92C7-B4ECB67DCD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554F82D-C864-458C-BF20-F7564BCB49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402A-957C-4690-87FD-E20E646BC13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EBB227F-00D1-429D-A410-06F3FD84B8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AF75FF0-7356-4E14-8613-08D6C9C61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2BCD-B1E7-41A2-A735-1B0B88D1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410199"/>
      </p:ext>
    </p:extLst>
  </p:cSld>
  <p:clrMapOvr>
    <a:masterClrMapping/>
  </p:clrMapOvr>
  <p:transition spd="med" advClick="0" advTm="6000"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61686D3-8B0D-47DF-A0E0-185F36AA1B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402A-957C-4690-87FD-E20E646BC13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CE14EB9-133F-4438-B2DA-3EDD8E9974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BE7A0C-426D-4AFA-90C1-3AAF00E88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2BCD-B1E7-41A2-A735-1B0B88D1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828450"/>
      </p:ext>
    </p:extLst>
  </p:cSld>
  <p:clrMapOvr>
    <a:masterClrMapping/>
  </p:clrMapOvr>
  <p:transition spd="med" advClick="0" advTm="6000"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A7F45E-C686-438C-805C-704E692194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3D2922-7B26-4EBA-B5B1-A9BE30ED4D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6DE47-38EC-4703-BB71-D862AFDBF25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62E9682-8274-4335-80D9-8C975460AF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402A-957C-4690-87FD-E20E646BC13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01BA7A8-B695-4CBB-AC42-7D84490784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56489F7-DC9C-4741-8908-CCB37BE9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2BCD-B1E7-41A2-A735-1B0B88D1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3542810"/>
      </p:ext>
    </p:extLst>
  </p:cSld>
  <p:clrMapOvr>
    <a:masterClrMapping/>
  </p:clrMapOvr>
  <p:transition spd="med" advClick="0" advTm="6000"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02EE82-1978-45B3-86C7-D3793851D7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03110F6-42E3-4D89-B77B-AD689DA67B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F99185-7FE4-40EE-A2FA-78133340770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BDCE89C-2C18-4541-83C7-61A65C0A2E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402A-957C-4690-87FD-E20E646BC13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99BFB2-96DD-4DBB-BF22-F7E4486562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E7CEB76-9902-484D-9B3D-C6E3CEC435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2BCD-B1E7-41A2-A735-1B0B88D1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5291308"/>
      </p:ext>
    </p:extLst>
  </p:cSld>
  <p:clrMapOvr>
    <a:masterClrMapping/>
  </p:clrMapOvr>
  <p:transition spd="med" advClick="0" advTm="6000"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CA461-CA52-402D-96CB-D2EF090DEF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717D32-2283-44D7-99FA-A39610B78FA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F6C5661-2E7F-42E5-966D-12199CD237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402A-957C-4690-87FD-E20E646BC13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A282D6-ED15-4325-A9B5-D8831BF428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F4878E-92F6-4C64-9132-2896463649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2BCD-B1E7-41A2-A735-1B0B88D1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72984"/>
      </p:ext>
    </p:extLst>
  </p:cSld>
  <p:clrMapOvr>
    <a:masterClrMapping/>
  </p:clrMapOvr>
  <p:transition spd="med" advClick="0" advTm="6000"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0DA9047-EC42-4742-B507-BAA54DDBA90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322FAA4-8A75-4DAC-9459-A1826DE93B6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6824180-45C0-4EBF-9B05-C6F0E75FCC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3402A-957C-4690-87FD-E20E646BC13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48316-6562-4A4A-9744-0A4C2BDC6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F5FCAC-BEC8-445F-A0FD-99D2DDE19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6F2BCD-B1E7-41A2-A735-1B0B88D1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283807"/>
      </p:ext>
    </p:extLst>
  </p:cSld>
  <p:clrMapOvr>
    <a:masterClrMapping/>
  </p:clrMapOvr>
  <p:transition spd="med" advClick="0" advTm="6000"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87679CE-CB16-47FC-A293-5ADFE4AACB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FDB4EB-5B7B-422C-A188-205271C5347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DBC9DF-1852-4231-8F85-221D2AA600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3402A-957C-4690-87FD-E20E646BC139}" type="datetimeFigureOut">
              <a:rPr lang="en-US" smtClean="0"/>
              <a:t>8/14/2026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F85C0C4-20E6-4208-8D0A-9754518B897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234F51-ED21-415F-A244-BA0060CCBA8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6F2BCD-B1E7-41A2-A735-1B0B88D17E1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08078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med" advClick="0" advTm="6000">
    <p:fad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9.xml"/><Relationship Id="rId1" Type="http://schemas.openxmlformats.org/officeDocument/2006/relationships/tags" Target="../tags/tag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9.xml"/><Relationship Id="rId1" Type="http://schemas.openxmlformats.org/officeDocument/2006/relationships/tags" Target="../tags/tag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C8AA1B27-F79A-4805-AC03-8EA9FFAC7AD2}"/>
              </a:ext>
            </a:extLst>
          </p:cNvPr>
          <p:cNvSpPr txBox="1"/>
          <p:nvPr/>
        </p:nvSpPr>
        <p:spPr>
          <a:xfrm>
            <a:off x="309727" y="1429235"/>
            <a:ext cx="11763375" cy="36009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latin typeface="Lub Dub Medium" panose="020B0603030403020204" pitchFamily="34" charset="0"/>
              </a:rPr>
              <a:t>Congratulations on your Achievement Award! </a:t>
            </a:r>
          </a:p>
          <a:p>
            <a:r>
              <a:rPr lang="en-US" sz="2400" dirty="0">
                <a:latin typeface="Lub Dub Medium" panose="020B0603030403020204" pitchFamily="34" charset="0"/>
              </a:rPr>
              <a:t>Please use the instructions below on how to personalize and present your recognition video.</a:t>
            </a:r>
            <a:endParaRPr lang="en-US" sz="1400" dirty="0">
              <a:latin typeface="Lub Dub Medium" panose="020B0603030403020204" pitchFamily="34" charset="0"/>
            </a:endParaRPr>
          </a:p>
          <a:p>
            <a:endParaRPr lang="en-US" sz="1200" dirty="0">
              <a:latin typeface="Lub Dub Medium" panose="020B0603030403020204" pitchFamily="34" charset="0"/>
            </a:endParaRPr>
          </a:p>
          <a:p>
            <a:pPr marL="342900" indent="-342900">
              <a:buAutoNum type="arabicPeriod"/>
            </a:pPr>
            <a:r>
              <a:rPr lang="en-US" sz="2400" dirty="0">
                <a:latin typeface="Lub Dub Medium" panose="020B0603030403020204" pitchFamily="34" charset="0"/>
              </a:rPr>
              <a:t>Add your facility name and picture on slide 4.</a:t>
            </a:r>
          </a:p>
          <a:p>
            <a:pPr marL="342900" indent="-342900">
              <a:buAutoNum type="arabicPeriod"/>
            </a:pPr>
            <a:r>
              <a:rPr lang="en-US" sz="2400" dirty="0">
                <a:latin typeface="Lub Dub Medium" panose="020B0603030403020204" pitchFamily="34" charset="0"/>
              </a:rPr>
              <a:t>Add your outpatient award seal/s to slide 10.</a:t>
            </a:r>
          </a:p>
          <a:p>
            <a:pPr marL="342900" indent="-342900">
              <a:buAutoNum type="arabicPeriod"/>
            </a:pPr>
            <a:r>
              <a:rPr lang="en-US" sz="2400" dirty="0">
                <a:latin typeface="Lub Dub Medium" panose="020B0603030403020204" pitchFamily="34" charset="0"/>
              </a:rPr>
              <a:t>Delete this page.</a:t>
            </a:r>
          </a:p>
          <a:p>
            <a:pPr marL="342900" indent="-342900">
              <a:buAutoNum type="arabicPeriod"/>
            </a:pPr>
            <a:r>
              <a:rPr lang="en-US" sz="2400" dirty="0">
                <a:latin typeface="Lub Dub Medium" panose="020B0603030403020204" pitchFamily="34" charset="0"/>
              </a:rPr>
              <a:t>File &gt; Export &gt; Make sure your presentation settings are "Full HD” and “Use Recorded Timings and Narrations” &gt; Create Video.</a:t>
            </a:r>
          </a:p>
          <a:p>
            <a:pPr marL="342900" indent="-342900">
              <a:buAutoNum type="arabicPeriod"/>
            </a:pPr>
            <a:r>
              <a:rPr lang="en-US" sz="2400" dirty="0">
                <a:latin typeface="Lub Dub Medium" panose="020B0603030403020204" pitchFamily="34" charset="0"/>
              </a:rPr>
              <a:t>Present!</a:t>
            </a:r>
          </a:p>
        </p:txBody>
      </p:sp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E810F00A-74A9-408F-BA5B-4454B5EA556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2384" y="179369"/>
            <a:ext cx="2014751" cy="1023254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FBEE3016-D111-353D-BB31-F3829327C20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76598" y="179369"/>
            <a:ext cx="3613018" cy="124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2674464"/>
      </p:ext>
    </p:extLst>
  </p:cSld>
  <p:clrMapOvr>
    <a:masterClrMapping/>
  </p:clrMapOvr>
  <p:transition spd="med" advClick="0" advTm="6000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75B0C1AF-673B-7349-C6AB-05A1499FC5A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7752" y="210138"/>
            <a:ext cx="6423454" cy="2216849"/>
          </a:xfrm>
          <a:prstGeom prst="rect">
            <a:avLst/>
          </a:prstGeom>
        </p:spPr>
      </p:pic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D43F5E69-BA74-DF8C-E942-CD120CE08B04}"/>
              </a:ext>
            </a:extLst>
          </p:cNvPr>
          <p:cNvSpPr txBox="1">
            <a:spLocks/>
          </p:cNvSpPr>
          <p:nvPr/>
        </p:nvSpPr>
        <p:spPr>
          <a:xfrm>
            <a:off x="1742196" y="2426987"/>
            <a:ext cx="8374566" cy="1803709"/>
          </a:xfrm>
          <a:prstGeom prst="rect">
            <a:avLst/>
          </a:prstGeom>
        </p:spPr>
        <p:txBody>
          <a:bodyPr/>
          <a:lstStyle>
            <a:lvl1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 i="0" u="none" strike="noStrike" cap="none" spc="0" baseline="0">
                <a:solidFill>
                  <a:srgbClr val="000000"/>
                </a:solidFill>
                <a:uFillTx/>
                <a:latin typeface="Lub Dub Medium" panose="020B0603030403020204" pitchFamily="34" charset="77"/>
                <a:ea typeface="Lub Dub Medium" panose="020B0603030403020204" pitchFamily="34" charset="77"/>
                <a:cs typeface="Lub Dub Medium" panose="020B0603030403020204" pitchFamily="34" charset="77"/>
                <a:sym typeface="Montserrat SemiBold"/>
              </a:defRPr>
            </a:lvl1pPr>
            <a:lvl2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 i="0" u="none" strike="noStrike" cap="none" spc="0" baseline="0">
                <a:solidFill>
                  <a:srgbClr val="000000"/>
                </a:solidFill>
                <a:uFillTx/>
                <a:latin typeface="Lub Dub Medium" panose="020B0603030403020204" pitchFamily="34" charset="77"/>
                <a:ea typeface="Lub Dub Medium" panose="020B0603030403020204" pitchFamily="34" charset="77"/>
                <a:cs typeface="Lub Dub Medium" panose="020B0603030403020204" pitchFamily="34" charset="77"/>
                <a:sym typeface="Montserrat SemiBold"/>
              </a:defRPr>
            </a:lvl2pPr>
            <a:lvl3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 i="0" u="none" strike="noStrike" cap="none" spc="0" baseline="0">
                <a:solidFill>
                  <a:srgbClr val="000000"/>
                </a:solidFill>
                <a:uFillTx/>
                <a:latin typeface="Lub Dub Medium" panose="020B0603030403020204" pitchFamily="34" charset="77"/>
                <a:ea typeface="Lub Dub Medium" panose="020B0603030403020204" pitchFamily="34" charset="77"/>
                <a:cs typeface="Lub Dub Medium" panose="020B0603030403020204" pitchFamily="34" charset="77"/>
                <a:sym typeface="Montserrat SemiBold"/>
              </a:defRPr>
            </a:lvl3pPr>
            <a:lvl4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 i="0" u="none" strike="noStrike" cap="none" spc="0" baseline="0">
                <a:solidFill>
                  <a:srgbClr val="000000"/>
                </a:solidFill>
                <a:uFillTx/>
                <a:latin typeface="Lub Dub Medium" panose="020B0603030403020204" pitchFamily="34" charset="77"/>
                <a:ea typeface="Lub Dub Medium" panose="020B0603030403020204" pitchFamily="34" charset="77"/>
                <a:cs typeface="Lub Dub Medium" panose="020B0603030403020204" pitchFamily="34" charset="77"/>
                <a:sym typeface="Montserrat SemiBold"/>
              </a:defRPr>
            </a:lvl4pPr>
            <a:lvl5pPr marL="0" marR="0" indent="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 i="0" u="none" strike="noStrike" cap="none" spc="0" baseline="0">
                <a:solidFill>
                  <a:srgbClr val="000000"/>
                </a:solidFill>
                <a:uFillTx/>
                <a:latin typeface="Lub Dub Medium" panose="020B0603030403020204" pitchFamily="34" charset="77"/>
                <a:ea typeface="Lub Dub Medium" panose="020B0603030403020204" pitchFamily="34" charset="77"/>
                <a:cs typeface="Lub Dub Medium" panose="020B0603030403020204" pitchFamily="34" charset="77"/>
                <a:sym typeface="Montserrat SemiBold"/>
              </a:defRPr>
            </a:lvl5pPr>
            <a:lvl6pPr marL="0" marR="0" indent="35560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 i="0" u="none" strike="noStrike" cap="none" spc="0" baseline="0">
                <a:solidFill>
                  <a:srgbClr val="000000"/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6pPr>
            <a:lvl7pPr marL="0" marR="0" indent="71120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 i="0" u="none" strike="noStrike" cap="none" spc="0" baseline="0">
                <a:solidFill>
                  <a:srgbClr val="000000"/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7pPr>
            <a:lvl8pPr marL="0" marR="0" indent="106680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 i="0" u="none" strike="noStrike" cap="none" spc="0" baseline="0">
                <a:solidFill>
                  <a:srgbClr val="000000"/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8pPr>
            <a:lvl9pPr marL="0" marR="0" indent="1422400" algn="l" defTabSz="825500" latinLnBrk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3500" b="0" i="0" u="none" strike="noStrike" cap="none" spc="0" baseline="0">
                <a:solidFill>
                  <a:srgbClr val="000000"/>
                </a:solidFill>
                <a:uFillTx/>
                <a:latin typeface="Montserrat SemiBold"/>
                <a:ea typeface="Montserrat SemiBold"/>
                <a:cs typeface="Montserrat SemiBold"/>
                <a:sym typeface="Montserrat SemiBold"/>
              </a:defRPr>
            </a:lvl9pPr>
          </a:lstStyle>
          <a:p>
            <a:pPr algn="ctr">
              <a:defRPr/>
            </a:pPr>
            <a:r>
              <a:rPr lang="en-US" sz="2000" kern="0" dirty="0">
                <a:solidFill>
                  <a:srgbClr val="222328"/>
                </a:solidFill>
                <a:latin typeface="Lub Dub Medium" panose="020B0603030403020204" pitchFamily="34" charset="0"/>
              </a:rPr>
              <a:t>The American Heart Association’s </a:t>
            </a:r>
            <a:r>
              <a:rPr lang="en-US" sz="2000" b="1" kern="0" dirty="0">
                <a:solidFill>
                  <a:srgbClr val="990000"/>
                </a:solidFill>
                <a:latin typeface="Lub Dub Medium" panose="020B0603030403020204" pitchFamily="34" charset="0"/>
              </a:rPr>
              <a:t>Outpace CVD™ </a:t>
            </a:r>
            <a:r>
              <a:rPr lang="en-US" sz="2000" kern="0" dirty="0">
                <a:solidFill>
                  <a:srgbClr val="222328"/>
                </a:solidFill>
                <a:latin typeface="Lub Dub Medium" panose="020B0603030403020204" pitchFamily="34" charset="0"/>
              </a:rPr>
              <a:t>suite offers technology solutions and quality improvement support for healthcare organizations participating in our programs as they target cardiovascular disease. </a:t>
            </a:r>
            <a:br>
              <a:rPr lang="en-US" sz="2000" kern="0" dirty="0">
                <a:solidFill>
                  <a:srgbClr val="222328"/>
                </a:solidFill>
                <a:latin typeface="Lub Dub Medium" panose="020B0603030403020204" pitchFamily="34" charset="0"/>
              </a:rPr>
            </a:br>
            <a:br>
              <a:rPr lang="en-US" sz="2000" kern="0" dirty="0">
                <a:solidFill>
                  <a:srgbClr val="222328"/>
                </a:solidFill>
                <a:latin typeface="Lub Dub Medium" panose="020B0603030403020204" pitchFamily="34" charset="0"/>
              </a:rPr>
            </a:br>
            <a:r>
              <a:rPr lang="en-US" sz="2000" kern="0" dirty="0">
                <a:solidFill>
                  <a:srgbClr val="222328"/>
                </a:solidFill>
                <a:latin typeface="Lub Dub Medium" panose="020B0603030403020204" pitchFamily="34" charset="0"/>
              </a:rPr>
              <a:t>We support and recognize your organization’s commitment to improving patient outcomes.</a:t>
            </a:r>
          </a:p>
          <a:p>
            <a:pPr algn="ctr">
              <a:defRPr/>
            </a:pPr>
            <a:endParaRPr lang="en-US" sz="2000" dirty="0">
              <a:solidFill>
                <a:srgbClr val="222328"/>
              </a:solidFill>
              <a:latin typeface="Lub Dub Medium" panose="020B0603030403020204" pitchFamily="34" charset="0"/>
            </a:endParaRPr>
          </a:p>
          <a:p>
            <a:pPr algn="ctr">
              <a:defRPr/>
            </a:pPr>
            <a:r>
              <a:rPr lang="en-US" sz="2000" b="1" dirty="0">
                <a:solidFill>
                  <a:srgbClr val="990000"/>
                </a:solidFill>
                <a:latin typeface="Lub Dub Medium" panose="020B0603030403020204" pitchFamily="34" charset="0"/>
              </a:rPr>
              <a:t>Heart.org/</a:t>
            </a:r>
            <a:r>
              <a:rPr lang="en-US" sz="2000" b="1" dirty="0" err="1">
                <a:solidFill>
                  <a:srgbClr val="990000"/>
                </a:solidFill>
                <a:latin typeface="Lub Dub Medium" panose="020B0603030403020204" pitchFamily="34" charset="0"/>
              </a:rPr>
              <a:t>OutpaceCVD</a:t>
            </a:r>
            <a:endParaRPr lang="en-US" sz="2000" b="1" dirty="0">
              <a:solidFill>
                <a:srgbClr val="990000"/>
              </a:solidFill>
              <a:latin typeface="Lub Dub Medium" panose="020B0603030403020204" pitchFamily="34" charset="0"/>
            </a:endParaRPr>
          </a:p>
        </p:txBody>
      </p:sp>
      <p:pic>
        <p:nvPicPr>
          <p:cNvPr id="4" name="Picture 3" descr="Text&#10;&#10;Description automatically generated">
            <a:extLst>
              <a:ext uri="{FF2B5EF4-FFF2-40B4-BE49-F238E27FC236}">
                <a16:creationId xmlns:a16="http://schemas.microsoft.com/office/drawing/2014/main" id="{49D5F715-F62E-A8F4-BF9E-77CCD518958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14" y="5327567"/>
            <a:ext cx="3373327" cy="942790"/>
          </a:xfrm>
          <a:prstGeom prst="rect">
            <a:avLst/>
          </a:prstGeom>
        </p:spPr>
      </p:pic>
      <p:pic>
        <p:nvPicPr>
          <p:cNvPr id="6" name="Picture 5" descr="Text&#10;&#10;Description automatically generated with low confidence">
            <a:extLst>
              <a:ext uri="{FF2B5EF4-FFF2-40B4-BE49-F238E27FC236}">
                <a16:creationId xmlns:a16="http://schemas.microsoft.com/office/drawing/2014/main" id="{7D050B28-C81A-25A2-2610-FD1640B9154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638" y="5327567"/>
            <a:ext cx="3498248" cy="753932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7B4E93B-284B-1E09-63CC-3F1424B5983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839" y="5327567"/>
            <a:ext cx="2510321" cy="82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9242981"/>
      </p:ext>
    </p:extLst>
  </p:cSld>
  <p:clrMapOvr>
    <a:masterClrMapping/>
  </p:clrMapOvr>
  <p:transition spd="med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FD3E9D-AAE7-437F-9370-BE569FEDD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" y="0"/>
            <a:ext cx="6273209" cy="6858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endParaRPr lang="en-US" sz="40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Lub Dub Medium" panose="020B0603030403020204" pitchFamily="34" charset="0"/>
              </a:rPr>
              <a:t>Patient outcomes improve when medical professionals follow the most up-to-date evidence-based treatment guidelines.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66E9614E-3783-EAE9-F19E-D810F8E920C9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30" r="34582"/>
          <a:stretch>
            <a:fillRect/>
          </a:stretch>
        </p:blipFill>
        <p:spPr>
          <a:xfrm>
            <a:off x="6273208" y="0"/>
            <a:ext cx="5918792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19167173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FD3E9D-AAE7-437F-9370-BE569FEDD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" y="0"/>
            <a:ext cx="6273209" cy="6858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endParaRPr lang="en-US" sz="4000" b="1" dirty="0">
              <a:solidFill>
                <a:schemeClr val="bg1"/>
              </a:solidFill>
              <a:latin typeface="Lub Dub Medium" panose="020B0603030403020204" pitchFamily="34" charset="0"/>
              <a:cs typeface="Aldhabi" panose="020F0502020204030204" pitchFamily="2" charset="-78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Lub Dub Medium" panose="020B0603030403020204" pitchFamily="34" charset="0"/>
              <a:cs typeface="Aldhabi" panose="020F0502020204030204" pitchFamily="2" charset="-78"/>
            </a:endParaRPr>
          </a:p>
          <a:p>
            <a:pPr algn="ctr"/>
            <a:r>
              <a:rPr lang="en-US" sz="4000" b="1" dirty="0">
                <a:highlight>
                  <a:srgbClr val="FFFF00"/>
                </a:highlight>
                <a:latin typeface="Lub Dub Medium" panose="020B0603030403020204" pitchFamily="34" charset="0"/>
                <a:cs typeface="Aldhabi" panose="020F0502020204030204" pitchFamily="2" charset="-78"/>
              </a:rPr>
              <a:t>[Healthcare Organization Name] </a:t>
            </a:r>
            <a:r>
              <a:rPr lang="en-US" sz="4000" b="1" dirty="0">
                <a:solidFill>
                  <a:schemeClr val="bg1"/>
                </a:solidFill>
                <a:latin typeface="Lub Dub Medium" panose="020B0603030403020204" pitchFamily="34" charset="0"/>
                <a:cs typeface="Aldhabi" panose="020F0502020204030204" pitchFamily="2" charset="-78"/>
              </a:rPr>
              <a:t>is </a:t>
            </a: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Lub Dub Medium" panose="020B0603030403020204" pitchFamily="34" charset="0"/>
                <a:cs typeface="Aldhabi" panose="020F0502020204030204" pitchFamily="2" charset="-78"/>
              </a:rPr>
              <a:t>committed to promoting consistent adherence to the latest scientific treatments.</a:t>
            </a:r>
          </a:p>
          <a:p>
            <a:pPr algn="ctr"/>
            <a:endParaRPr lang="en-US" sz="4000" b="1" dirty="0">
              <a:solidFill>
                <a:schemeClr val="bg1"/>
              </a:solidFill>
              <a:latin typeface="Lub Dub Medium" panose="020B0603030403020204" pitchFamily="34" charset="0"/>
              <a:cs typeface="Aldhabi" panose="020F0502020204030204" pitchFamily="2" charset="-78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Lub Dub Medium" panose="020B0603030403020204" pitchFamily="34" charset="0"/>
              <a:cs typeface="Aldhabi" panose="020F0502020204030204" pitchFamily="2" charset="-78"/>
            </a:endParaRP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BAC017-AEBE-43EF-B77C-BC340C4CB3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273208" y="0"/>
            <a:ext cx="5918792" cy="68580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F59D27-C700-463F-8487-6D13E674637A}"/>
              </a:ext>
            </a:extLst>
          </p:cNvPr>
          <p:cNvSpPr txBox="1"/>
          <p:nvPr/>
        </p:nvSpPr>
        <p:spPr>
          <a:xfrm>
            <a:off x="7545177" y="2367933"/>
            <a:ext cx="337485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highlight>
                  <a:srgbClr val="FFFF00"/>
                </a:highlight>
              </a:rPr>
              <a:t>[Insert image from your healthcare organization / facility.]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044500432"/>
      </p:ext>
    </p:extLst>
  </p:cSld>
  <p:clrMapOvr>
    <a:masterClrMapping/>
  </p:clrMapOvr>
  <p:transition spd="med" advClick="0" advTm="6000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FD3E9D-AAE7-437F-9370-BE569FEDD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581934" y="-2"/>
            <a:ext cx="6610066" cy="6858002"/>
          </a:xfrm>
          <a:solidFill>
            <a:srgbClr val="C00000"/>
          </a:solidFill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</a:pPr>
            <a:endParaRPr lang="en-US" sz="36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3600" b="1">
                <a:solidFill>
                  <a:schemeClr val="bg1"/>
                </a:solidFill>
                <a:latin typeface="Lub Dub Bold" panose="020B0803030403020204" pitchFamily="34" charset="0"/>
              </a:rPr>
              <a:t>Over 2,700 </a:t>
            </a:r>
            <a:r>
              <a:rPr lang="en-US" sz="3600" b="1" dirty="0">
                <a:solidFill>
                  <a:schemeClr val="bg1"/>
                </a:solidFill>
                <a:latin typeface="Lub Dub Medium" panose="020B0603030403020204" pitchFamily="34" charset="0"/>
              </a:rPr>
              <a:t>healthcare organizations participate in the American Heart Association’s </a:t>
            </a:r>
          </a:p>
          <a:p>
            <a:pPr algn="ctr">
              <a:lnSpc>
                <a:spcPct val="100000"/>
              </a:lnSpc>
              <a:spcBef>
                <a:spcPts val="0"/>
              </a:spcBef>
            </a:pPr>
            <a:r>
              <a:rPr lang="en-US" sz="3600" b="1" dirty="0">
                <a:solidFill>
                  <a:schemeClr val="bg1"/>
                </a:solidFill>
                <a:latin typeface="Lub Dub Medium" panose="020B0603030403020204" pitchFamily="34" charset="0"/>
              </a:rPr>
              <a:t>Outpatient Quality Improvement programs,</a:t>
            </a:r>
            <a:br>
              <a:rPr lang="en-US" sz="3600" b="1" dirty="0">
                <a:solidFill>
                  <a:schemeClr val="bg1"/>
                </a:solidFill>
                <a:latin typeface="Lub Dub Medium" panose="020B0603030403020204" pitchFamily="34" charset="0"/>
              </a:rPr>
            </a:br>
            <a:r>
              <a:rPr lang="en-US" sz="3600" b="1" dirty="0">
                <a:solidFill>
                  <a:schemeClr val="bg1"/>
                </a:solidFill>
                <a:latin typeface="Lub Dub Medium" panose="020B0603030403020204" pitchFamily="34" charset="0"/>
              </a:rPr>
              <a:t> an ongoing effort to bring evidence-based care to reduce cardiovascular deaths, heart attacks and strokes. </a:t>
            </a:r>
          </a:p>
        </p:txBody>
      </p:sp>
      <p:pic>
        <p:nvPicPr>
          <p:cNvPr id="5" name="Picture Placeholder 4">
            <a:extLst>
              <a:ext uri="{FF2B5EF4-FFF2-40B4-BE49-F238E27FC236}">
                <a16:creationId xmlns:a16="http://schemas.microsoft.com/office/drawing/2014/main" id="{2AB0ECB4-5ECE-27BA-72EE-5D44BA5C664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43" b="2543"/>
          <a:stretch>
            <a:fillRect/>
          </a:stretch>
        </p:blipFill>
        <p:spPr>
          <a:xfrm>
            <a:off x="0" y="0"/>
            <a:ext cx="558165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42762545"/>
      </p:ext>
    </p:extLst>
  </p:cSld>
  <p:clrMapOvr>
    <a:masterClrMapping/>
  </p:clrMapOvr>
  <p:transition spd="med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FD3E9D-AAE7-437F-9370-BE569FEDD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20782" y="0"/>
            <a:ext cx="12239288" cy="6858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endParaRPr lang="en-US" sz="48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/>
            <a:endParaRPr lang="en-US" sz="48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/>
            <a:endParaRPr lang="en-US" sz="48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Lub Dub Medium" panose="020B0603030403020204" pitchFamily="34" charset="0"/>
              </a:rPr>
              <a:t>Being honored for giving excellent patient care is the greatest form of recognition a healthcare organization can get. </a:t>
            </a:r>
          </a:p>
          <a:p>
            <a:pPr algn="ctr"/>
            <a:endParaRPr lang="en-US" sz="48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/>
            <a:endParaRPr lang="en-US" sz="48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708708881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FD3E9D-AAE7-437F-9370-BE569FEDD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7670042" y="0"/>
            <a:ext cx="4699168" cy="6858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endParaRPr lang="en-US" sz="40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Lub Dub Medium" panose="020B0603030403020204" pitchFamily="34" charset="0"/>
              </a:rPr>
              <a:t>That’s why we’ve made a commitment...</a:t>
            </a:r>
          </a:p>
        </p:txBody>
      </p:sp>
      <p:pic>
        <p:nvPicPr>
          <p:cNvPr id="7" name="Picture Placeholder 6">
            <a:extLst>
              <a:ext uri="{FF2B5EF4-FFF2-40B4-BE49-F238E27FC236}">
                <a16:creationId xmlns:a16="http://schemas.microsoft.com/office/drawing/2014/main" id="{5A4ED704-10FB-2FDF-6B8E-28362E3CA92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5" r="7556"/>
          <a:stretch>
            <a:fillRect/>
          </a:stretch>
        </p:blipFill>
        <p:spPr>
          <a:xfrm>
            <a:off x="-1" y="0"/>
            <a:ext cx="7670043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12836701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FD3E9D-AAE7-437F-9370-BE569FEDD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" y="0"/>
            <a:ext cx="7219508" cy="6858000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endParaRPr lang="en-US" sz="40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/>
            <a:endParaRPr lang="en-US" sz="40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Lub Dub Medium" panose="020B0603030403020204" pitchFamily="34" charset="0"/>
              </a:rPr>
              <a:t>To turn treatment guidelines into lifelines…</a:t>
            </a:r>
          </a:p>
        </p:txBody>
      </p:sp>
      <p:pic>
        <p:nvPicPr>
          <p:cNvPr id="15" name="Picture Placeholder 14">
            <a:extLst>
              <a:ext uri="{FF2B5EF4-FFF2-40B4-BE49-F238E27FC236}">
                <a16:creationId xmlns:a16="http://schemas.microsoft.com/office/drawing/2014/main" id="{3EE5B712-0CEE-CF4A-5D9F-82643D24830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161" r="26487"/>
          <a:stretch>
            <a:fillRect/>
          </a:stretch>
        </p:blipFill>
        <p:spPr>
          <a:xfrm>
            <a:off x="7219950" y="0"/>
            <a:ext cx="4972050" cy="68580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710837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923ABF0C-0161-47CA-B72C-B0819E3A3A58}"/>
              </a:ext>
            </a:extLst>
          </p:cNvPr>
          <p:cNvSpPr/>
          <p:nvPr/>
        </p:nvSpPr>
        <p:spPr>
          <a:xfrm>
            <a:off x="3532909" y="1153391"/>
            <a:ext cx="872836" cy="5299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F6A0B4C7-3DCE-4779-BC13-BF7A77B5074D}"/>
              </a:ext>
            </a:extLst>
          </p:cNvPr>
          <p:cNvSpPr/>
          <p:nvPr/>
        </p:nvSpPr>
        <p:spPr>
          <a:xfrm>
            <a:off x="8236527" y="1021773"/>
            <a:ext cx="872836" cy="529936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5982E9-2B89-45FF-87AB-E12CCB186490}"/>
              </a:ext>
            </a:extLst>
          </p:cNvPr>
          <p:cNvSpPr/>
          <p:nvPr/>
        </p:nvSpPr>
        <p:spPr>
          <a:xfrm>
            <a:off x="5091545" y="6452755"/>
            <a:ext cx="4738255" cy="40524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FD3E9D-AAE7-437F-9370-BE569FEDD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" y="0"/>
            <a:ext cx="12192001" cy="1267691"/>
          </a:xfrm>
          <a:solidFill>
            <a:schemeClr val="bg1"/>
          </a:solidFill>
        </p:spPr>
        <p:txBody>
          <a:bodyPr>
            <a:normAutofit fontScale="92500" lnSpcReduction="20000"/>
          </a:bodyPr>
          <a:lstStyle/>
          <a:p>
            <a:pPr algn="ctr"/>
            <a:endParaRPr lang="en-US" sz="4800" b="1" dirty="0">
              <a:solidFill>
                <a:schemeClr val="bg1"/>
              </a:solidFill>
            </a:endParaRPr>
          </a:p>
          <a:p>
            <a:pPr algn="ctr"/>
            <a:r>
              <a:rPr lang="en-US" sz="4800" b="1" dirty="0">
                <a:solidFill>
                  <a:srgbClr val="C00000"/>
                </a:solidFill>
              </a:rPr>
              <a:t>improving the lives of all patients.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760DAFEE-2538-D71D-1D6F-0EC8EC8EDB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1832992" y="1018219"/>
            <a:ext cx="8526013" cy="5684008"/>
          </a:xfrm>
          <a:prstGeom prst="rect">
            <a:avLst/>
          </a:prstGeo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40904058"/>
      </p:ext>
    </p:extLst>
  </p:cSld>
  <p:clrMapOvr>
    <a:masterClrMapping/>
  </p:clrMapOvr>
  <p:transition spd="med" advClick="0" advTm="6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C6FD3E9D-AAE7-437F-9370-BE569FEDD5F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-1186" y="-56408"/>
            <a:ext cx="12192001" cy="6914408"/>
          </a:xfrm>
          <a:solidFill>
            <a:srgbClr val="C00000"/>
          </a:solidFill>
        </p:spPr>
        <p:txBody>
          <a:bodyPr>
            <a:normAutofit/>
          </a:bodyPr>
          <a:lstStyle/>
          <a:p>
            <a:pPr algn="ctr"/>
            <a:endParaRPr lang="en-US" sz="4000" b="1" dirty="0">
              <a:solidFill>
                <a:schemeClr val="bg1"/>
              </a:solidFill>
              <a:latin typeface="Lub Dub Medium" panose="020B0603030403020204" pitchFamily="34" charset="0"/>
            </a:endParaRPr>
          </a:p>
          <a:p>
            <a:pPr algn="ctr"/>
            <a:r>
              <a:rPr lang="en-US" sz="4000" b="1" dirty="0">
                <a:solidFill>
                  <a:schemeClr val="bg1"/>
                </a:solidFill>
                <a:latin typeface="Lub Dub Medium" panose="020B0603030403020204" pitchFamily="34" charset="0"/>
              </a:rPr>
              <a:t>Thank you for your outstanding performance treating patients with the latest in evidence-based care.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752D915-6A6F-F70E-006A-9178AE222BD3}"/>
              </a:ext>
            </a:extLst>
          </p:cNvPr>
          <p:cNvSpPr txBox="1"/>
          <p:nvPr/>
        </p:nvSpPr>
        <p:spPr>
          <a:xfrm>
            <a:off x="457797" y="6031259"/>
            <a:ext cx="11274027" cy="6463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i="1" dirty="0">
                <a:highlight>
                  <a:srgbClr val="FFFF00"/>
                </a:highlight>
                <a:latin typeface="Lub Dub Medium" panose="020B0603030403020204" pitchFamily="34" charset="0"/>
              </a:rPr>
              <a:t>[Add your award icon from Check. Check. Control. Cholesterol, Target: BP and/or Target: Type 2 Diabetes then delete this text and the appropriate award icon placeholder image(s)] 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DADE340-826D-629C-F61F-9F4E44482F4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8198" b="9453"/>
          <a:stretch>
            <a:fillRect/>
          </a:stretch>
        </p:blipFill>
        <p:spPr>
          <a:xfrm>
            <a:off x="788727" y="2911159"/>
            <a:ext cx="3496670" cy="293969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5039B9B9-E781-B24F-BF5A-5B398DF705D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8198" b="9453"/>
          <a:stretch>
            <a:fillRect/>
          </a:stretch>
        </p:blipFill>
        <p:spPr>
          <a:xfrm>
            <a:off x="4346475" y="2911159"/>
            <a:ext cx="3496670" cy="293969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8F2354DD-13A3-5FA9-60B0-BF3068A88FF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28198" b="9453"/>
          <a:stretch>
            <a:fillRect/>
          </a:stretch>
        </p:blipFill>
        <p:spPr>
          <a:xfrm>
            <a:off x="7904223" y="2911159"/>
            <a:ext cx="3496670" cy="293969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97244419"/>
      </p:ext>
    </p:extLst>
  </p:cSld>
  <p:clrMapOvr>
    <a:masterClrMapping/>
  </p:clrMapOvr>
  <p:transition spd="med" advClick="0" advTm="8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1EAE21BC-F4F7-439A-B0EA-CF18EC79D440}"/>
              </a:ext>
            </a:extLst>
          </p:cNvPr>
          <p:cNvSpPr txBox="1"/>
          <p:nvPr/>
        </p:nvSpPr>
        <p:spPr>
          <a:xfrm>
            <a:off x="2195971" y="5335077"/>
            <a:ext cx="747422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Lub Dub Light" panose="020B0303030403020204" pitchFamily="34" charset="0"/>
              </a:rPr>
              <a:t>For more information, visit</a:t>
            </a:r>
            <a:br>
              <a:rPr lang="en-US" sz="3200" b="1" dirty="0">
                <a:solidFill>
                  <a:srgbClr val="C00000"/>
                </a:solidFill>
                <a:latin typeface="Lub Dub Medium" panose="020B0603030403020204" pitchFamily="34" charset="0"/>
              </a:rPr>
            </a:br>
            <a:r>
              <a:rPr lang="en-US" sz="3200" b="1" dirty="0">
                <a:solidFill>
                  <a:srgbClr val="C00000"/>
                </a:solidFill>
                <a:latin typeface="Lub Dub Medium" panose="020B0603030403020204" pitchFamily="34" charset="0"/>
              </a:rPr>
              <a:t>www.heart.org/OutpaceCVD</a:t>
            </a:r>
          </a:p>
        </p:txBody>
      </p:sp>
      <p:pic>
        <p:nvPicPr>
          <p:cNvPr id="6" name="Picture 5" descr="Text&#10;&#10;Description automatically generated">
            <a:extLst>
              <a:ext uri="{FF2B5EF4-FFF2-40B4-BE49-F238E27FC236}">
                <a16:creationId xmlns:a16="http://schemas.microsoft.com/office/drawing/2014/main" id="{CA318817-B2FD-B4AD-FFC1-2726627BD8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114" y="2762890"/>
            <a:ext cx="3373327" cy="942790"/>
          </a:xfrm>
          <a:prstGeom prst="rect">
            <a:avLst/>
          </a:prstGeom>
        </p:spPr>
      </p:pic>
      <p:pic>
        <p:nvPicPr>
          <p:cNvPr id="8" name="Picture 7" descr="Text&#10;&#10;Description automatically generated with low confidence">
            <a:extLst>
              <a:ext uri="{FF2B5EF4-FFF2-40B4-BE49-F238E27FC236}">
                <a16:creationId xmlns:a16="http://schemas.microsoft.com/office/drawing/2014/main" id="{433F8867-051A-DE43-A912-95F527B6F6F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7638" y="2857318"/>
            <a:ext cx="3498248" cy="753932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9BFB361-6D48-AF8E-170B-E97CA7C114C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0839" y="2822435"/>
            <a:ext cx="2510321" cy="823699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37C098F-456E-8878-2F9F-03C4ED65872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721357" y="445705"/>
            <a:ext cx="6423454" cy="22168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4386655"/>
      </p:ext>
    </p:extLst>
  </p:cSld>
  <p:clrMapOvr>
    <a:masterClrMapping/>
  </p:clrMapOvr>
  <p:transition spd="med" advClick="0" advTm="700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|0.9|1.1|0.9|1|0.9|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0|0.9|1.1|0.9|1|0.9|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1.2|0.9|1.2|1.1|1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1|1.2|1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1|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0.1|0.9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0.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1|1.1|1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11140</TotalTime>
  <Words>355</Words>
  <Application>Microsoft Office PowerPoint</Application>
  <PresentationFormat>Widescreen</PresentationFormat>
  <Paragraphs>47</Paragraphs>
  <Slides>11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9" baseType="lpstr">
      <vt:lpstr>Aptos</vt:lpstr>
      <vt:lpstr>Arial</vt:lpstr>
      <vt:lpstr>Calibri</vt:lpstr>
      <vt:lpstr>Calibri Light</vt:lpstr>
      <vt:lpstr>Lub Dub Bold</vt:lpstr>
      <vt:lpstr>Lub Dub Light</vt:lpstr>
      <vt:lpstr>Lub Dub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Jenny Buechner</dc:creator>
  <cp:lastModifiedBy>Michael Clark</cp:lastModifiedBy>
  <cp:revision>36</cp:revision>
  <dcterms:created xsi:type="dcterms:W3CDTF">2020-11-13T20:29:50Z</dcterms:created>
  <dcterms:modified xsi:type="dcterms:W3CDTF">2026-08-14T14:42:05Z</dcterms:modified>
</cp:coreProperties>
</file>